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2" r:id="rId8"/>
    <p:sldId id="263" r:id="rId9"/>
    <p:sldId id="268" r:id="rId10"/>
    <p:sldId id="265" r:id="rId11"/>
    <p:sldId id="266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5" r:id="rId27"/>
    <p:sldId id="286" r:id="rId28"/>
    <p:sldId id="287" r:id="rId29"/>
    <p:sldId id="284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686C-92BB-4B03-8072-81156059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47560-EDC1-4030-AC84-2AA7D13F4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C7C03-BBA6-4618-885B-0FD511421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3C85-51E4-4E7C-B5FE-009BF419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7ECF8-1F99-4922-BE17-81064C46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80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FBD8-3940-4E10-BFE9-006F30CE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C85F8-FDA6-4CAC-9A3D-A9E89B0FA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0B35A-750F-41BD-BB11-18CAAF0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494EE-FE1B-419B-A09A-38839C94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D580-FCCE-4F3C-9785-9234D5DC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1E543-BD91-43CB-B944-EE8E2DBF9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A82C8-B692-415D-89B2-B241A6B8E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DB620-DA21-4472-B542-D20F0CD5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B119F-1B10-4B65-A9ED-41F805F7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B2C30-06C4-4A6B-A831-041F5B90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01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7166-E263-41A8-B732-618BEB603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228600"/>
            <a:ext cx="10363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1B21F-FCBB-4859-9009-6EBCEF4FA13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5350933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7F639E7D-2B78-4B73-9544-ECFAA84D3545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6163734" y="1676400"/>
            <a:ext cx="5350933" cy="4419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E390-F8C4-4E6E-B391-F1E5F89958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65600" y="622935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51282-95D4-4438-AD8A-27DCABDD8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74667" y="62293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86D2F62-C970-4BE8-A9F5-066184ED4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31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E47F-3914-4CD6-AD56-97721D9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D0AFC-26EF-4370-B61D-633970A37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BF60B-860F-4106-92D3-90846E3B8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C99FC-7403-4397-8188-169BCA02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C6B08-983A-417D-9136-75B503DC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3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7EC1-8BE2-4587-8A3B-C19BA958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8F6B6-A1B0-4579-B3D5-3C6FF8B95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5E050-6C62-4A2D-A101-A25054C8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2D71B-8172-4FB1-931C-140AEC14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6254E-3838-4BE3-A93B-58AEBC0C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0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C514-7425-45E1-BD62-D92EF8F0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2EDF-AB99-46F7-8D5D-CA0B8E8F6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74ACD-9719-46CA-9303-FE9220EA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3C8C5-D75F-48C4-84A6-EEE01C4D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8CC29-91F6-4011-9F9A-CFEC8E81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F7CA3-FEEF-4223-BAD5-28DAE651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4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2791-F074-44E1-BF66-525DF484B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1599-2F29-48B0-894B-D86B0A44D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11236-4B2A-4CA7-9964-6439DB2B6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2D243-A270-4EB7-BBFA-BFACBF1C1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26AF14-5C77-4EBF-91DB-3F843892F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1A232F-88B3-45E6-AB77-F48FD426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E2579-FB27-416F-B993-B57C2ED1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E5CF1-9619-4F65-936F-DF01574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4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CDD5-94DC-4FA2-BE31-54855660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8B323-A382-4427-B423-0FE2615B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EC39B-7FD1-4393-AF0C-7EFC3BF84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3130B-1E25-4650-BB8E-8DAB311E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1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14473-4E26-4F9D-81E5-D7AE1687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686AE-CDFA-4328-A21E-209C9F05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768C7-601E-45E4-8F1F-C051D90A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8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5CF6-A4A2-432E-AA96-25905CA7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7FF2-0EFE-48C2-8497-9D4FD6EE4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5042D-E1DB-48ED-A06B-3FB038321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D1861-DCEC-445E-83D8-333462F5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170CB-9F60-457E-918F-FF21D3BF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3F213-5DF8-490E-AC83-FD9630DA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5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5BB-3A06-4C0C-B314-1B3B473A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7EE2E-F6D1-4702-9BFC-11200C988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9DFF0-5146-4AD9-9A41-C25A6A4D2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703BA-B987-4B73-86F5-A9951934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188E-8EC7-414A-8D54-C696DCDC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D3A3A-B18D-460D-AB7B-F63F089B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6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1EFA63-22E1-4AF1-AA39-D5B15FAF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A5CF4-2615-4E3D-B178-298D5CFAD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A4834-77A8-4919-8158-89714C91A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CD2C3-0826-4D37-9D9D-A38E1359EDDE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C5989-0C4E-44DA-8E77-68C48687F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3E141-8ADF-416F-950A-7BC342297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00F34-3B6A-4C05-9700-EA9737EF2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0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ndom-access_memory" TargetMode="External"/><Relationship Id="rId3" Type="http://schemas.openxmlformats.org/officeDocument/2006/relationships/hyperlink" Target="https://en.wikipedia.org/wiki/Disk_drive" TargetMode="External"/><Relationship Id="rId7" Type="http://schemas.openxmlformats.org/officeDocument/2006/relationships/hyperlink" Target="https://en.wikipedia.org/wiki/Grid-oriented_storag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lustered_file_system" TargetMode="External"/><Relationship Id="rId5" Type="http://schemas.openxmlformats.org/officeDocument/2006/relationships/hyperlink" Target="https://en.wikipedia.org/wiki/Network_interface_controller" TargetMode="External"/><Relationship Id="rId4" Type="http://schemas.openxmlformats.org/officeDocument/2006/relationships/hyperlink" Target="https://en.wikipedia.org/wiki/Redundant_array_of_independent_disk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F504-67F8-48CB-A5B2-0C5BB33F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8850"/>
            <a:ext cx="9144000" cy="128111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IT infrastructure and Landscape (CSIT1001)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B4942-D042-4357-8220-61263B1EF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2"/>
            <a:ext cx="9144000" cy="115347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1266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50C267B2-7AEA-408F-8CCC-E90B7C4F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4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484C-6794-421C-9E7B-45C7E469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Technology</a:t>
            </a:r>
          </a:p>
        </p:txBody>
      </p:sp>
      <p:pic>
        <p:nvPicPr>
          <p:cNvPr id="8194" name="Picture 2" descr="https://image.slidesharecdn.com/cloudcomputing-160201122905/95/cloud-computing-a-cloud-career-path-14-638.jpg?cb=1454561628">
            <a:extLst>
              <a:ext uri="{FF2B5EF4-FFF2-40B4-BE49-F238E27FC236}">
                <a16:creationId xmlns:a16="http://schemas.microsoft.com/office/drawing/2014/main" id="{D2E0755F-2AF5-4713-B41C-8C3395395A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13896" r="6674" b="7042"/>
          <a:stretch/>
        </p:blipFill>
        <p:spPr bwMode="auto">
          <a:xfrm>
            <a:off x="1118114" y="1897380"/>
            <a:ext cx="9955771" cy="43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9CEBA439-F556-4AED-AAF5-C1EB6FC74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9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F9EE-DE9C-44A8-B038-65063DF5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0CDD-709B-421E-B98C-BDDCC955F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719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218" name="Picture 2" descr="https://image.slidesharecdn.com/clouddevelopmentandcareerpath-131006022341-phpapp02/95/cloud-development-and-career-path-26-638.jpg?cb=1393410488">
            <a:extLst>
              <a:ext uri="{FF2B5EF4-FFF2-40B4-BE49-F238E27FC236}">
                <a16:creationId xmlns:a16="http://schemas.microsoft.com/office/drawing/2014/main" id="{B77D1054-A3CE-488D-8385-7A6F5882B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t="22390" b="5726"/>
          <a:stretch/>
        </p:blipFill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58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CACC-00E9-443B-B380-019EC803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Opportunities</a:t>
            </a:r>
          </a:p>
        </p:txBody>
      </p:sp>
      <p:pic>
        <p:nvPicPr>
          <p:cNvPr id="10242" name="Picture 2" descr="https://images.idgesg.net/images/article/2017/08/cloud-job-paths-100731572-large.jpg">
            <a:extLst>
              <a:ext uri="{FF2B5EF4-FFF2-40B4-BE49-F238E27FC236}">
                <a16:creationId xmlns:a16="http://schemas.microsoft.com/office/drawing/2014/main" id="{C58FE0EE-FB6C-4E7C-954C-78400B551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7993888E-0DE8-4A5B-89F2-F1732A0C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46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A93E-BE1B-40C1-959C-D8DC7818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91" y="104774"/>
            <a:ext cx="9570720" cy="2952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Evolution of Modern Technology</a:t>
            </a:r>
          </a:p>
        </p:txBody>
      </p:sp>
      <p:pic>
        <p:nvPicPr>
          <p:cNvPr id="4" name="The Evolution of Modern Technology">
            <a:hlinkClick r:id="" action="ppaction://media"/>
            <a:extLst>
              <a:ext uri="{FF2B5EF4-FFF2-40B4-BE49-F238E27FC236}">
                <a16:creationId xmlns:a16="http://schemas.microsoft.com/office/drawing/2014/main" id="{4272BE72-8535-45CB-B95D-9FEEAFFF33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2448"/>
            <a:ext cx="12192000" cy="5793105"/>
          </a:xfrm>
        </p:spPr>
      </p:pic>
    </p:spTree>
    <p:extLst>
      <p:ext uri="{BB962C8B-B14F-4D97-AF65-F5344CB8AC3E}">
        <p14:creationId xmlns:p14="http://schemas.microsoft.com/office/powerpoint/2010/main" val="382495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E7C2E88-1F15-4359-B4C5-E5B76E9FC3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Defining Information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3674AA8-61F3-406A-A108-DFCCDBE8B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/>
            <a:r>
              <a:rPr lang="en-US" altLang="en-US" dirty="0"/>
              <a:t>What is Information?</a:t>
            </a:r>
          </a:p>
          <a:p>
            <a:pPr algn="l" rtl="0" eaLnBrk="1" hangingPunct="1">
              <a:buFontTx/>
              <a:buNone/>
            </a:pPr>
            <a:r>
              <a:rPr lang="en-US" altLang="en-US" dirty="0"/>
              <a:t> Information is any knowledge that comes to our attention. That could be voice, image, text and video </a:t>
            </a:r>
          </a:p>
          <a:p>
            <a:pPr algn="l" rtl="0" eaLnBrk="1" hangingPunct="1"/>
            <a:r>
              <a:rPr lang="en-US" altLang="en-US" dirty="0"/>
              <a:t>What is data?</a:t>
            </a:r>
          </a:p>
          <a:p>
            <a:pPr algn="l" rtl="0" eaLnBrk="1" hangingPunct="1">
              <a:buFontTx/>
              <a:buNone/>
            </a:pPr>
            <a:r>
              <a:rPr lang="en-US" altLang="en-US" dirty="0"/>
              <a:t>Data is information when dealing with the machine</a:t>
            </a:r>
          </a:p>
        </p:txBody>
      </p:sp>
      <p:pic>
        <p:nvPicPr>
          <p:cNvPr id="4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85272032-04C1-4EFD-B928-13EB9053C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8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EEC4AE2-DB9F-44DD-9A66-B89F70C3F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Counts as information </a:t>
            </a:r>
          </a:p>
        </p:txBody>
      </p:sp>
      <p:pic>
        <p:nvPicPr>
          <p:cNvPr id="4099" name="Picture 4" descr="scan0005">
            <a:extLst>
              <a:ext uri="{FF2B5EF4-FFF2-40B4-BE49-F238E27FC236}">
                <a16:creationId xmlns:a16="http://schemas.microsoft.com/office/drawing/2014/main" id="{298FB95C-07B9-4E0B-9F25-6EFE10D1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" t="4857" r="11803" b="4486"/>
          <a:stretch>
            <a:fillRect/>
          </a:stretch>
        </p:blipFill>
        <p:spPr bwMode="auto">
          <a:xfrm>
            <a:off x="1057275" y="1676400"/>
            <a:ext cx="102965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7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CE7985C-F66A-4004-ACA5-4A65FB198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Methods for conveying information</a:t>
            </a:r>
          </a:p>
        </p:txBody>
      </p:sp>
      <p:pic>
        <p:nvPicPr>
          <p:cNvPr id="5123" name="Picture 4" descr="scan0006">
            <a:extLst>
              <a:ext uri="{FF2B5EF4-FFF2-40B4-BE49-F238E27FC236}">
                <a16:creationId xmlns:a16="http://schemas.microsoft.com/office/drawing/2014/main" id="{6119D5F7-475D-4293-93C2-F0BDA7C0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295400"/>
            <a:ext cx="10729912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056E55EF-7008-4E1E-90E5-CE2F69F7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30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5887E89-7ABB-44B5-86E3-60500334E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7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Defining Information Technology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90D9502-E66B-4F42-8D52-A938C250B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7237" y="1600200"/>
            <a:ext cx="10929937" cy="3733800"/>
          </a:xfrm>
        </p:spPr>
        <p:txBody>
          <a:bodyPr/>
          <a:lstStyle/>
          <a:p>
            <a:pPr algn="just" rtl="0" eaLnBrk="1" hangingPunct="1">
              <a:lnSpc>
                <a:spcPct val="90000"/>
              </a:lnSpc>
            </a:pPr>
            <a:r>
              <a:rPr lang="en-US" altLang="en-US" sz="3600" b="1" dirty="0"/>
              <a:t>Information Technologies are systems of hardware and/or software that capture, process, exchange, store and/or present information using electrical, magnetic and/or electromagnetic energy.</a:t>
            </a:r>
          </a:p>
        </p:txBody>
      </p:sp>
      <p:pic>
        <p:nvPicPr>
          <p:cNvPr id="4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6260C1F7-0320-4CA0-B494-86628C344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498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:a16="http://schemas.microsoft.com/office/drawing/2014/main" id="{A8B1F025-4130-43D8-9ACD-6C261ED23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/>
              <a:t>IT Example: Cellular Telephony</a:t>
            </a:r>
          </a:p>
        </p:txBody>
      </p:sp>
      <p:pic>
        <p:nvPicPr>
          <p:cNvPr id="7171" name="Picture 5" descr="Scan0012">
            <a:extLst>
              <a:ext uri="{FF2B5EF4-FFF2-40B4-BE49-F238E27FC236}">
                <a16:creationId xmlns:a16="http://schemas.microsoft.com/office/drawing/2014/main" id="{E82F502F-E234-4402-9E40-CFC9FB0BC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371601"/>
            <a:ext cx="1097280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FA3FF616-F265-4F77-AED5-7A3579B8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3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689DB82-E154-4966-80C0-0E2A347913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/>
              <a:t>IT Example: Wireless Internet</a:t>
            </a:r>
          </a:p>
        </p:txBody>
      </p:sp>
      <p:pic>
        <p:nvPicPr>
          <p:cNvPr id="8195" name="Picture 4" descr="scan0009">
            <a:extLst>
              <a:ext uri="{FF2B5EF4-FFF2-40B4-BE49-F238E27FC236}">
                <a16:creationId xmlns:a16="http://schemas.microsoft.com/office/drawing/2014/main" id="{6BA7DAC3-BD99-418C-A8F3-43C63DDA5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341438"/>
            <a:ext cx="11287125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41101AA6-E407-444C-928F-73CB40E85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952C-940B-4439-91A6-CB1C9E1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Unit-I (Syllabus)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25E14-69BF-47F4-AA76-7EF873D47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5145"/>
          </a:xfrm>
        </p:spPr>
        <p:txBody>
          <a:bodyPr/>
          <a:lstStyle/>
          <a:p>
            <a:r>
              <a:rPr lang="en-US" dirty="0"/>
              <a:t>Understanding datatypes and characteristics.</a:t>
            </a:r>
          </a:p>
          <a:p>
            <a:r>
              <a:rPr lang="en-US" dirty="0"/>
              <a:t>Data warehouse and data marts, Data mining.</a:t>
            </a:r>
          </a:p>
          <a:p>
            <a:r>
              <a:rPr lang="en-US" dirty="0"/>
              <a:t>What is information Technology (IT),Open Standards.</a:t>
            </a:r>
          </a:p>
          <a:p>
            <a:r>
              <a:rPr lang="en-US" dirty="0"/>
              <a:t>Storage Network Technology., Types of Storage systems.</a:t>
            </a:r>
          </a:p>
          <a:p>
            <a:r>
              <a:rPr lang="en-US" dirty="0"/>
              <a:t> FC-AL, FABRIC.</a:t>
            </a:r>
          </a:p>
          <a:p>
            <a:r>
              <a:rPr lang="en-US" dirty="0"/>
              <a:t>Storage Area Networks (SAN).</a:t>
            </a:r>
          </a:p>
          <a:p>
            <a:r>
              <a:rPr lang="en-US" dirty="0"/>
              <a:t>Zones, Storage Virtualization. </a:t>
            </a:r>
          </a:p>
          <a:p>
            <a:endParaRPr lang="en-US" dirty="0"/>
          </a:p>
        </p:txBody>
      </p:sp>
      <p:pic>
        <p:nvPicPr>
          <p:cNvPr id="18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43BD8CE2-B1AC-4A53-ADFC-CA5AA48E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055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56E118FC-716E-4954-92ED-BAAD4E94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n-US" altLang="en-US"/>
              <a:t>IT in Society (people)</a:t>
            </a:r>
            <a:endParaRPr lang="ar-SA" altLang="en-US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98B7BA3-37C4-4C66-84BF-A9D26AE50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5401"/>
            <a:ext cx="10334625" cy="4976812"/>
          </a:xfrm>
        </p:spPr>
        <p:txBody>
          <a:bodyPr/>
          <a:lstStyle/>
          <a:p>
            <a:pPr algn="l" rtl="0" eaLnBrk="1" hangingPunct="1"/>
            <a:r>
              <a:rPr lang="en-US" altLang="en-US" sz="2400" dirty="0"/>
              <a:t>Personal Communication</a:t>
            </a:r>
          </a:p>
          <a:p>
            <a:pPr lvl="1" algn="l" rtl="0" eaLnBrk="1" hangingPunct="1"/>
            <a:r>
              <a:rPr lang="en-US" altLang="en-US" sz="2000" dirty="0"/>
              <a:t>Conversations (phone, cell)</a:t>
            </a:r>
          </a:p>
          <a:p>
            <a:pPr lvl="1" algn="l" rtl="0" eaLnBrk="1" hangingPunct="1"/>
            <a:r>
              <a:rPr lang="en-US" altLang="en-US" sz="2000" dirty="0"/>
              <a:t>Messaging (E-mail, SMS)</a:t>
            </a:r>
          </a:p>
          <a:p>
            <a:pPr lvl="1" algn="l" rtl="0" eaLnBrk="1" hangingPunct="1"/>
            <a:r>
              <a:rPr lang="en-US" altLang="en-US" sz="2000" dirty="0"/>
              <a:t>Video Coms</a:t>
            </a:r>
          </a:p>
          <a:p>
            <a:pPr algn="l" rtl="0" eaLnBrk="1" hangingPunct="1"/>
            <a:r>
              <a:rPr lang="en-US" altLang="en-US" sz="2400" dirty="0"/>
              <a:t>Entertainment </a:t>
            </a:r>
          </a:p>
          <a:p>
            <a:pPr lvl="1" algn="l" rtl="0" eaLnBrk="1" hangingPunct="1"/>
            <a:r>
              <a:rPr lang="en-US" altLang="en-US" sz="2000" dirty="0"/>
              <a:t>Web surfing</a:t>
            </a:r>
          </a:p>
          <a:p>
            <a:pPr lvl="1" algn="l" rtl="0" eaLnBrk="1" hangingPunct="1"/>
            <a:r>
              <a:rPr lang="en-US" altLang="en-US" sz="2000" dirty="0"/>
              <a:t>Downloading video and audio files</a:t>
            </a:r>
          </a:p>
          <a:p>
            <a:pPr lvl="1" algn="l" rtl="0" eaLnBrk="1" hangingPunct="1"/>
            <a:r>
              <a:rPr lang="en-US" altLang="en-US" sz="2000" dirty="0"/>
              <a:t>Interactive gaming</a:t>
            </a:r>
          </a:p>
          <a:p>
            <a:pPr algn="l" rtl="0" eaLnBrk="1" hangingPunct="1"/>
            <a:r>
              <a:rPr lang="en-US" altLang="en-US" sz="2400" dirty="0"/>
              <a:t>Day-to-Day living</a:t>
            </a:r>
          </a:p>
          <a:p>
            <a:pPr lvl="1" algn="l" rtl="0" eaLnBrk="1" hangingPunct="1"/>
            <a:r>
              <a:rPr lang="en-US" altLang="en-US" sz="2000" dirty="0"/>
              <a:t>Buying airline </a:t>
            </a:r>
            <a:r>
              <a:rPr lang="en-US" altLang="en-US" sz="2000" dirty="0" err="1"/>
              <a:t>tecket</a:t>
            </a:r>
            <a:endParaRPr lang="en-US" altLang="en-US" sz="2000" dirty="0"/>
          </a:p>
          <a:p>
            <a:pPr lvl="1" algn="l" rtl="0" eaLnBrk="1" hangingPunct="1"/>
            <a:r>
              <a:rPr lang="en-US" altLang="en-US" sz="2000" dirty="0"/>
              <a:t>Ordering books</a:t>
            </a:r>
          </a:p>
          <a:p>
            <a:pPr lvl="1" algn="l" rtl="0" eaLnBrk="1" hangingPunct="1"/>
            <a:r>
              <a:rPr lang="en-US" altLang="en-US" sz="2000" dirty="0"/>
              <a:t>Electronic banking/ stock market </a:t>
            </a:r>
            <a:endParaRPr lang="ar-SA" altLang="en-US" sz="2000" dirty="0"/>
          </a:p>
        </p:txBody>
      </p:sp>
      <p:pic>
        <p:nvPicPr>
          <p:cNvPr id="4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59096F7A-A5AB-4DD7-81BF-23AB8613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553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EA424F5A-9DE7-4B6E-8F90-7D37385C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n-US" altLang="en-US"/>
              <a:t>IT in Society (business)</a:t>
            </a:r>
            <a:endParaRPr lang="ar-SA" altLang="en-US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F5598902-BCCA-4906-93FD-8737EC7C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5400"/>
            <a:ext cx="10515599" cy="5105400"/>
          </a:xfrm>
        </p:spPr>
        <p:txBody>
          <a:bodyPr/>
          <a:lstStyle/>
          <a:p>
            <a:pPr algn="l" rtl="0" eaLnBrk="1" hangingPunct="1"/>
            <a:r>
              <a:rPr lang="en-US" altLang="en-US" sz="2400"/>
              <a:t>Internal Communication</a:t>
            </a:r>
          </a:p>
          <a:p>
            <a:pPr lvl="1" algn="l" rtl="0" eaLnBrk="1" hangingPunct="1"/>
            <a:r>
              <a:rPr lang="en-US" altLang="en-US" sz="2000"/>
              <a:t>Computer network</a:t>
            </a:r>
          </a:p>
          <a:p>
            <a:pPr lvl="1" algn="l" rtl="0" eaLnBrk="1" hangingPunct="1"/>
            <a:r>
              <a:rPr lang="en-US" altLang="en-US" sz="2000"/>
              <a:t>Corporate website</a:t>
            </a:r>
          </a:p>
          <a:p>
            <a:pPr lvl="1" algn="l" rtl="0" eaLnBrk="1" hangingPunct="1"/>
            <a:r>
              <a:rPr lang="en-US" altLang="en-US" sz="2000"/>
              <a:t>Video teleconferencing</a:t>
            </a:r>
          </a:p>
          <a:p>
            <a:pPr lvl="1" algn="l" rtl="0" eaLnBrk="1" hangingPunct="1"/>
            <a:r>
              <a:rPr lang="en-US" altLang="en-US" sz="2000"/>
              <a:t>Messaging (SMS, email)</a:t>
            </a:r>
          </a:p>
          <a:p>
            <a:pPr algn="l" rtl="0" eaLnBrk="1" hangingPunct="1"/>
            <a:r>
              <a:rPr lang="en-US" altLang="en-US" sz="2400"/>
              <a:t>Electronic Commerce </a:t>
            </a:r>
          </a:p>
          <a:p>
            <a:pPr lvl="1" algn="l" rtl="0" eaLnBrk="1" hangingPunct="1"/>
            <a:r>
              <a:rPr lang="en-US" altLang="en-US" sz="2000"/>
              <a:t>Call Centres</a:t>
            </a:r>
          </a:p>
          <a:p>
            <a:pPr lvl="1" algn="l" rtl="0" eaLnBrk="1" hangingPunct="1"/>
            <a:r>
              <a:rPr lang="en-US" altLang="en-US" sz="2000"/>
              <a:t>Electronic transactions</a:t>
            </a:r>
          </a:p>
          <a:p>
            <a:pPr lvl="1" algn="l" rtl="0" eaLnBrk="1" hangingPunct="1"/>
            <a:r>
              <a:rPr lang="en-US" altLang="en-US" sz="2000"/>
              <a:t>Online sales</a:t>
            </a:r>
          </a:p>
          <a:p>
            <a:pPr algn="l" rtl="0" eaLnBrk="1" hangingPunct="1"/>
            <a:r>
              <a:rPr lang="en-US" altLang="en-US" sz="2400"/>
              <a:t>Business operations </a:t>
            </a:r>
          </a:p>
          <a:p>
            <a:pPr lvl="1" algn="l" rtl="0" eaLnBrk="1" hangingPunct="1"/>
            <a:r>
              <a:rPr lang="en-US" altLang="en-US" sz="2000"/>
              <a:t>Factory operation systems</a:t>
            </a:r>
          </a:p>
          <a:p>
            <a:pPr lvl="1" algn="l" rtl="0" eaLnBrk="1" hangingPunct="1"/>
            <a:r>
              <a:rPr lang="en-US" altLang="en-US" sz="2000"/>
              <a:t>Databases</a:t>
            </a:r>
            <a:endParaRPr lang="ar-SA" altLang="en-US" sz="2000"/>
          </a:p>
        </p:txBody>
      </p:sp>
      <p:pic>
        <p:nvPicPr>
          <p:cNvPr id="4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A25EF5EB-E95B-4F73-863D-7332A0207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80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34B1-38FB-4AA5-B84D-2237DFDE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2238"/>
            <a:ext cx="111252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IT Revolution in India</a:t>
            </a:r>
          </a:p>
        </p:txBody>
      </p:sp>
      <p:pic>
        <p:nvPicPr>
          <p:cNvPr id="4" name="IT Revolution in India">
            <a:hlinkClick r:id="" action="ppaction://media"/>
            <a:extLst>
              <a:ext uri="{FF2B5EF4-FFF2-40B4-BE49-F238E27FC236}">
                <a16:creationId xmlns:a16="http://schemas.microsoft.com/office/drawing/2014/main" id="{AB61B8DD-7BEC-48B0-961D-0E0E98C578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57214"/>
            <a:ext cx="12192000" cy="6300786"/>
          </a:xfrm>
        </p:spPr>
      </p:pic>
      <p:pic>
        <p:nvPicPr>
          <p:cNvPr id="5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91636F91-8F1D-462B-8281-7E6FC1B62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25" y="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1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5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C93-BEA9-4D00-A4A2-E4579B90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Network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9E8FA-7A15-481D-95D0-9FCDE0CA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networking is the process of linking storage devices together and connecting to other IT networks and provides a centralized repository for data that can be accessed by users and uses high-speed connections to provide fast performance.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Storage networking is used in reference to storage area networks (SANs) which links multiple storage devices and provides block-level storage</a:t>
            </a:r>
          </a:p>
        </p:txBody>
      </p:sp>
      <p:pic>
        <p:nvPicPr>
          <p:cNvPr id="5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04AC3C2A-31E6-4FC9-B30B-12434FF6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900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5FAA9-FC6C-40CD-979B-3A40B2F8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Storage Network General Overview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95E7713-D69E-4BED-99CD-272F1024C0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831830" cy="498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5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95DA69BC-53EE-45F5-A977-8C5646B5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64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EC2F-0B5D-4437-9077-1D1AA983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2CB6-E908-41FB-8B40-E63ABEB3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Storage networking can include direct-attached storage (DAS), network-attached storage (NAS) and storage-area network (SANs).</a:t>
            </a:r>
          </a:p>
          <a:p>
            <a:r>
              <a:rPr lang="en-US" dirty="0"/>
              <a:t> The interface technologies used in storage networking include Fiber Channel (FC), iSCSI and serial-attached SCSI (SAS).</a:t>
            </a:r>
          </a:p>
          <a:p>
            <a:r>
              <a:rPr lang="en-US" dirty="0"/>
              <a:t>The benefits of storage networking are improved performance, reliability and availability and also make it easier to back up data for disaster recovery purpose. </a:t>
            </a:r>
          </a:p>
          <a:p>
            <a:r>
              <a:rPr lang="en-US" dirty="0"/>
              <a:t> Storage networks are often used in parallel to storage management technologies like storage resource management software, virtualization and compression.</a:t>
            </a:r>
          </a:p>
        </p:txBody>
      </p:sp>
      <p:pic>
        <p:nvPicPr>
          <p:cNvPr id="4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0DEB8E49-2B2B-4820-95A9-DF042E3D3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50" y="190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32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A7BB-AD59-4A8F-A182-501D8EB2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90F7D-CF0A-43C9-A586-04F5A935D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Storage System</a:t>
            </a:r>
          </a:p>
          <a:p>
            <a:r>
              <a:rPr lang="en-US" dirty="0"/>
              <a:t> – Storage is a technology consisting of components and recording media to retain digital data for the purpose of future usage. It is a core function and fundamental component of computers. </a:t>
            </a:r>
          </a:p>
          <a:p>
            <a:r>
              <a:rPr lang="en-US" dirty="0"/>
              <a:t>– All computers use a storage hierarchy which puts expensive and small storage options into the CPU. – The volatile technologies are referred to as memory and the slow permanent technologies are referred to as Storage</a:t>
            </a:r>
          </a:p>
        </p:txBody>
      </p:sp>
    </p:spTree>
    <p:extLst>
      <p:ext uri="{BB962C8B-B14F-4D97-AF65-F5344CB8AC3E}">
        <p14:creationId xmlns:p14="http://schemas.microsoft.com/office/powerpoint/2010/main" val="412247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D775-5058-407B-AA32-6EB7D956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A1B34-9CEB-491A-90C1-2DC57721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computer represents data using binary numeral system. Text, numbers, pictures, audio are converted into string of bits or binary digits having value of 0 or 1.</a:t>
            </a:r>
          </a:p>
          <a:p>
            <a:r>
              <a:rPr lang="en-US" dirty="0"/>
              <a:t> – Storage in a Computer is measured usually in bytes, Kilobytes(KB), Megabytes(MB), Gigabytes(GB) and presently in Terabytes(TB). </a:t>
            </a:r>
          </a:p>
        </p:txBody>
      </p:sp>
    </p:spTree>
    <p:extLst>
      <p:ext uri="{BB962C8B-B14F-4D97-AF65-F5344CB8AC3E}">
        <p14:creationId xmlns:p14="http://schemas.microsoft.com/office/powerpoint/2010/main" val="1559563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B9BC-9182-4F18-8EDC-E9F3D898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5054E-FA8E-449B-9FEA-1369BCDF2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– Primary Storage: Primary storage is also known as memory, which is directly accessible to the CPU. </a:t>
            </a:r>
          </a:p>
          <a:p>
            <a:pPr marL="0" indent="0">
              <a:buNone/>
            </a:pPr>
            <a:r>
              <a:rPr lang="en-US" dirty="0"/>
              <a:t>RAM, ROM and Cache memory are examples of primary memory. </a:t>
            </a:r>
          </a:p>
          <a:p>
            <a:r>
              <a:rPr lang="en-US" dirty="0"/>
              <a:t>– Secondary Storage: Secondary storage is also referred to as external memory or </a:t>
            </a:r>
            <a:r>
              <a:rPr lang="en-US" dirty="0" err="1"/>
              <a:t>auxillary</a:t>
            </a:r>
            <a:r>
              <a:rPr lang="en-US" dirty="0"/>
              <a:t> storage and is the one which is not directly accessible by the CPU.</a:t>
            </a:r>
          </a:p>
          <a:p>
            <a:pPr marL="0" indent="0">
              <a:buNone/>
            </a:pPr>
            <a:r>
              <a:rPr lang="en-US" dirty="0"/>
              <a:t> Examples of secondary storage technologies are Flash memory, Floppy disks, magnetic tapes, Optical devices like CD, DVD and also Zip drives</a:t>
            </a:r>
          </a:p>
        </p:txBody>
      </p:sp>
    </p:spTree>
    <p:extLst>
      <p:ext uri="{BB962C8B-B14F-4D97-AF65-F5344CB8AC3E}">
        <p14:creationId xmlns:p14="http://schemas.microsoft.com/office/powerpoint/2010/main" val="1782975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9965-67F6-4888-8FBC-A83B8715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02090" cy="387668"/>
          </a:xfrm>
        </p:spPr>
        <p:txBody>
          <a:bodyPr>
            <a:normAutofit/>
          </a:bodyPr>
          <a:lstStyle/>
          <a:p>
            <a:r>
              <a:rPr lang="en-US" sz="1800" dirty="0"/>
              <a:t>How Computer Networks connect and work</a:t>
            </a:r>
          </a:p>
        </p:txBody>
      </p:sp>
      <p:pic>
        <p:nvPicPr>
          <p:cNvPr id="4" name="How computer networks connect and work">
            <a:hlinkClick r:id="" action="ppaction://media"/>
            <a:extLst>
              <a:ext uri="{FF2B5EF4-FFF2-40B4-BE49-F238E27FC236}">
                <a16:creationId xmlns:a16="http://schemas.microsoft.com/office/drawing/2014/main" id="{242AE9D6-9282-442F-B484-0D9E3DFEF7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14350"/>
            <a:ext cx="12192000" cy="6343650"/>
          </a:xfrm>
        </p:spPr>
      </p:pic>
      <p:pic>
        <p:nvPicPr>
          <p:cNvPr id="5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ECB629B2-894C-4029-9050-FD9381F49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50" y="19050"/>
            <a:ext cx="21656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7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Image result for interacting with a database">
            <a:extLst>
              <a:ext uri="{FF2B5EF4-FFF2-40B4-BE49-F238E27FC236}">
                <a16:creationId xmlns:a16="http://schemas.microsoft.com/office/drawing/2014/main" id="{17518FD3-98AA-40ED-86A2-8A4CE66C1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393" y="877385"/>
            <a:ext cx="5531460" cy="173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E7106-7C32-4ECF-83E0-314AC9DF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DFFE-DEE8-4EEA-A934-42AA670C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603" y="231785"/>
            <a:ext cx="5362054" cy="47538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DATABASE- A shared collection of logically related data (and a description of this data), designed to meet the organization needs of an organization.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The Database Management System (DBMS) - software that enables users to define, create and maintain the database and provides controlled access to the database.</a:t>
            </a:r>
          </a:p>
        </p:txBody>
      </p:sp>
      <p:pic>
        <p:nvPicPr>
          <p:cNvPr id="11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214553A4-755E-4895-BF38-1ED999624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343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86C1-C746-4937-AE0A-AF5360B95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2085"/>
          </a:xfrm>
        </p:spPr>
        <p:txBody>
          <a:bodyPr>
            <a:normAutofit fontScale="90000"/>
          </a:bodyPr>
          <a:lstStyle/>
          <a:p>
            <a:r>
              <a:rPr lang="en-US" dirty="0"/>
              <a:t>Input/output and Storage</a:t>
            </a:r>
          </a:p>
        </p:txBody>
      </p:sp>
      <p:pic>
        <p:nvPicPr>
          <p:cNvPr id="4" name="Input, Processing, Output &amp; Storage- Information System Components">
            <a:hlinkClick r:id="" action="ppaction://media"/>
            <a:extLst>
              <a:ext uri="{FF2B5EF4-FFF2-40B4-BE49-F238E27FC236}">
                <a16:creationId xmlns:a16="http://schemas.microsoft.com/office/drawing/2014/main" id="{97AAF8A2-55E9-436A-8513-E50DF53742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45820"/>
            <a:ext cx="12191999" cy="6012179"/>
          </a:xfrm>
        </p:spPr>
      </p:pic>
    </p:spTree>
    <p:extLst>
      <p:ext uri="{BB962C8B-B14F-4D97-AF65-F5344CB8AC3E}">
        <p14:creationId xmlns:p14="http://schemas.microsoft.com/office/powerpoint/2010/main" val="219982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3536-A853-45A6-82CF-EC57DA25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pic>
        <p:nvPicPr>
          <p:cNvPr id="4" name="Enterprise Systems- The servers, storage and software at the core of an enterprise IT infrastructure">
            <a:hlinkClick r:id="" action="ppaction://media"/>
            <a:extLst>
              <a:ext uri="{FF2B5EF4-FFF2-40B4-BE49-F238E27FC236}">
                <a16:creationId xmlns:a16="http://schemas.microsoft.com/office/drawing/2014/main" id="{C4B4FCD8-4E2D-4285-A949-7B3AC3BD80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90688"/>
            <a:ext cx="12192000" cy="4892991"/>
          </a:xfrm>
        </p:spPr>
      </p:pic>
    </p:spTree>
    <p:extLst>
      <p:ext uri="{BB962C8B-B14F-4D97-AF65-F5344CB8AC3E}">
        <p14:creationId xmlns:p14="http://schemas.microsoft.com/office/powerpoint/2010/main" val="24573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1E2E0AFE-704B-4CB8-AB9D-D447278759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s://upload.wikimedia.org/wikipedia/commons/7/76/Esatap_port.JPG">
            <a:extLst>
              <a:ext uri="{FF2B5EF4-FFF2-40B4-BE49-F238E27FC236}">
                <a16:creationId xmlns:a16="http://schemas.microsoft.com/office/drawing/2014/main" id="{ABA4F122-AB3A-4AA2-86C2-B64A8F087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8732" y="3088117"/>
            <a:ext cx="5433229" cy="285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kernelpoweruk.com/UserFiles/Image/externalscsiconnectors.gif">
            <a:extLst>
              <a:ext uri="{FF2B5EF4-FFF2-40B4-BE49-F238E27FC236}">
                <a16:creationId xmlns:a16="http://schemas.microsoft.com/office/drawing/2014/main" id="{A568BC54-6403-4078-97BD-E5E4B9B22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8732" y="537625"/>
            <a:ext cx="2555747" cy="175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images.techhive.com/images/article/2013/09/seagate_hard_drive_580-100053266-large.jpg">
            <a:extLst>
              <a:ext uri="{FF2B5EF4-FFF2-40B4-BE49-F238E27FC236}">
                <a16:creationId xmlns:a16="http://schemas.microsoft.com/office/drawing/2014/main" id="{69F15F63-CD47-4633-A707-DFFD2ABCA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16212" y="560423"/>
            <a:ext cx="2555747" cy="171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A8D03-E09A-438E-B42D-58A7C985B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>
            <a:normAutofit/>
          </a:bodyPr>
          <a:lstStyle/>
          <a:p>
            <a:r>
              <a:rPr lang="en-US" sz="4000"/>
              <a:t>Storage Devices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69CA-014C-4466-9DB7-B5DA01BB3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4911827" cy="3626917"/>
          </a:xfrm>
        </p:spPr>
        <p:txBody>
          <a:bodyPr>
            <a:normAutofit/>
          </a:bodyPr>
          <a:lstStyle/>
          <a:p>
            <a:r>
              <a:rPr lang="en-US" sz="2200"/>
              <a:t>Hard Disk Drive: The most widely used storage device in desktop and Laptop computers is the Hard Disk Drive. </a:t>
            </a:r>
          </a:p>
          <a:p>
            <a:r>
              <a:rPr lang="en-US" sz="2200"/>
              <a:t>– The hard disk drive consists of magnetic coated disks called “platters” stacked one above other and is written and read by drive heads. </a:t>
            </a:r>
          </a:p>
          <a:p>
            <a:r>
              <a:rPr lang="en-US" sz="2200"/>
              <a:t>– External disks can be connected using interfaces like SCSI, USB or eSATA.</a:t>
            </a:r>
          </a:p>
        </p:txBody>
      </p:sp>
    </p:spTree>
    <p:extLst>
      <p:ext uri="{BB962C8B-B14F-4D97-AF65-F5344CB8AC3E}">
        <p14:creationId xmlns:p14="http://schemas.microsoft.com/office/powerpoint/2010/main" val="357900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Raid">
            <a:extLst>
              <a:ext uri="{FF2B5EF4-FFF2-40B4-BE49-F238E27FC236}">
                <a16:creationId xmlns:a16="http://schemas.microsoft.com/office/drawing/2014/main" id="{4F34B6BD-81D0-4F67-B571-62909B0BC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r="1174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B19215-C4DF-4FB2-8BA2-4AF39565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Raid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2D40-F067-48AB-B221-D9470DE8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200"/>
              <a:t>RAID or Disk Array: The hard disk drives are grouped together using hardware or software and is treated as a single data storage unit. </a:t>
            </a:r>
          </a:p>
          <a:p>
            <a:r>
              <a:rPr lang="en-US" sz="2200"/>
              <a:t>– The data is recorded across multiple hard disk drives in parallel, increasing the access time significantly. </a:t>
            </a:r>
          </a:p>
          <a:p>
            <a:r>
              <a:rPr lang="en-US" sz="2200"/>
              <a:t>– The array of multiple hard disk drives which forms the RAID can also be partitioned and assigned with a file system.</a:t>
            </a:r>
          </a:p>
        </p:txBody>
      </p:sp>
    </p:spTree>
    <p:extLst>
      <p:ext uri="{BB962C8B-B14F-4D97-AF65-F5344CB8AC3E}">
        <p14:creationId xmlns:p14="http://schemas.microsoft.com/office/powerpoint/2010/main" val="2361758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raid mirroring">
            <a:extLst>
              <a:ext uri="{FF2B5EF4-FFF2-40B4-BE49-F238E27FC236}">
                <a16:creationId xmlns:a16="http://schemas.microsoft.com/office/drawing/2014/main" id="{178AAEBA-A7F2-4199-84B3-59003A06F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r="21809" b="1"/>
          <a:stretch/>
        </p:blipFill>
        <p:spPr bwMode="auto">
          <a:xfrm>
            <a:off x="7075531" y="419100"/>
            <a:ext cx="3402386" cy="347471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C69E8-B443-4947-8F2F-9D69FB9A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3D12-58AF-4396-AAC0-80D69D906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05" y="2443315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RAID Functions – Striping is the process in which consecutive logical bytes of data is stored per blocks in the consecutive physical disks which forms the array. </a:t>
            </a:r>
          </a:p>
          <a:p>
            <a:r>
              <a:rPr lang="en-US" sz="2000" dirty="0"/>
              <a:t>– Mirroring is the process in which the data is written to the same block on two or more physical disks in the array.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– Parity Calculation - If there are N number of disks in the RAID array, N-1 consecutive blocks are used for storing data blocks and the Nth block is used for storing the parity</a:t>
            </a:r>
          </a:p>
        </p:txBody>
      </p:sp>
      <p:pic>
        <p:nvPicPr>
          <p:cNvPr id="10246" name="Picture 6" descr="Image result for raid parity calculation">
            <a:extLst>
              <a:ext uri="{FF2B5EF4-FFF2-40B4-BE49-F238E27FC236}">
                <a16:creationId xmlns:a16="http://schemas.microsoft.com/office/drawing/2014/main" id="{C6261F55-FAB8-4B40-B6E6-3FA7B253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941" y="4229100"/>
            <a:ext cx="309271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72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AID-0">
            <a:extLst>
              <a:ext uri="{FF2B5EF4-FFF2-40B4-BE49-F238E27FC236}">
                <a16:creationId xmlns:a16="http://schemas.microsoft.com/office/drawing/2014/main" id="{A4649C94-15A5-4534-842F-764F5619A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3978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096BB-EE82-4580-BCD3-C75A647E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120771"/>
          </a:xfrm>
        </p:spPr>
        <p:txBody>
          <a:bodyPr>
            <a:normAutofit/>
          </a:bodyPr>
          <a:lstStyle/>
          <a:p>
            <a:r>
              <a:rPr lang="en-US" dirty="0"/>
              <a:t>Raid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3D2BF-2F91-4ED3-9EFA-BC1168693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2463798"/>
            <a:ext cx="5275372" cy="4394199"/>
          </a:xfrm>
        </p:spPr>
        <p:txBody>
          <a:bodyPr>
            <a:noAutofit/>
          </a:bodyPr>
          <a:lstStyle/>
          <a:p>
            <a:r>
              <a:rPr lang="en-US" sz="1600" dirty="0"/>
              <a:t>RAID 0 is also called as Data Striping with No Parity information. RAID 0 requires a minimum of 2 Hard Disk drives. </a:t>
            </a:r>
          </a:p>
          <a:p>
            <a:r>
              <a:rPr lang="en-US" sz="1600" dirty="0"/>
              <a:t>– The advantages of RAID 0 is the increase in performance due to the parallelism in the read and write process.</a:t>
            </a:r>
          </a:p>
          <a:p>
            <a:r>
              <a:rPr lang="en-US" sz="1600" b="1" dirty="0"/>
              <a:t>Data striping</a:t>
            </a:r>
            <a:r>
              <a:rPr lang="en-US" sz="1600" dirty="0"/>
              <a:t> is the technique of segmenting logically sequential data, such as a file, so that consecutive segments are stored on different physical storage devices.</a:t>
            </a:r>
          </a:p>
          <a:p>
            <a:r>
              <a:rPr lang="en-US" sz="1600" dirty="0"/>
              <a:t>Striping is useful when a processing device requests data more quickly than a single storage device can provide it. By spreading segments across multiple devices which can be accessed concurrently, total data throughput is increased. It is also a useful method for balancing I/O load across an array of disks. Striping is used across </a:t>
            </a:r>
            <a:r>
              <a:rPr lang="en-US" sz="1600" dirty="0">
                <a:hlinkClick r:id="rId3" tooltip="Disk drive"/>
              </a:rPr>
              <a:t>disk drives</a:t>
            </a:r>
            <a:r>
              <a:rPr lang="en-US" sz="1600" dirty="0"/>
              <a:t> in </a:t>
            </a:r>
            <a:r>
              <a:rPr lang="en-US" sz="1600" dirty="0">
                <a:hlinkClick r:id="rId4" tooltip="Redundant array of independent disks"/>
              </a:rPr>
              <a:t>redundant array of independent disks</a:t>
            </a:r>
            <a:r>
              <a:rPr lang="en-US" sz="1600" dirty="0"/>
              <a:t> (RAID) storage, </a:t>
            </a:r>
            <a:r>
              <a:rPr lang="en-US" sz="1600" dirty="0">
                <a:hlinkClick r:id="rId5" tooltip="Network interface controller"/>
              </a:rPr>
              <a:t>network interface controllers</a:t>
            </a:r>
            <a:r>
              <a:rPr lang="en-US" sz="1600" dirty="0"/>
              <a:t>, different computers in </a:t>
            </a:r>
            <a:r>
              <a:rPr lang="en-US" sz="1600" dirty="0">
                <a:hlinkClick r:id="rId6" tooltip="Clustered file system"/>
              </a:rPr>
              <a:t>clustered file systems</a:t>
            </a:r>
            <a:r>
              <a:rPr lang="en-US" sz="1600" dirty="0"/>
              <a:t> and </a:t>
            </a:r>
            <a:r>
              <a:rPr lang="en-US" sz="1600" dirty="0">
                <a:hlinkClick r:id="rId7" tooltip="Grid-oriented storage"/>
              </a:rPr>
              <a:t>grid-oriented storage</a:t>
            </a:r>
            <a:r>
              <a:rPr lang="en-US" sz="1600" dirty="0"/>
              <a:t>, and </a:t>
            </a:r>
            <a:r>
              <a:rPr lang="en-US" sz="1600" dirty="0">
                <a:hlinkClick r:id="rId8" tooltip="Random-access memory"/>
              </a:rPr>
              <a:t>RAM</a:t>
            </a:r>
            <a:r>
              <a:rPr lang="en-US" sz="1600" dirty="0"/>
              <a:t> in some systems.</a:t>
            </a:r>
          </a:p>
        </p:txBody>
      </p:sp>
    </p:spTree>
    <p:extLst>
      <p:ext uri="{BB962C8B-B14F-4D97-AF65-F5344CB8AC3E}">
        <p14:creationId xmlns:p14="http://schemas.microsoft.com/office/powerpoint/2010/main" val="1968686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RAID-0">
            <a:extLst>
              <a:ext uri="{FF2B5EF4-FFF2-40B4-BE49-F238E27FC236}">
                <a16:creationId xmlns:a16="http://schemas.microsoft.com/office/drawing/2014/main" id="{F5A25F64-31D8-4C93-86DD-C85B45700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3978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E5E6A-C104-4C32-983D-4D1711A8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Raid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24FE-F3BA-490E-B036-28DA045AB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RAID 0 is also called as Data Striping with No Parity information. RAID 0 requires a minimum of 2 Hard Disk drives.</a:t>
            </a:r>
          </a:p>
          <a:p>
            <a:r>
              <a:rPr lang="en-US" sz="1800"/>
              <a:t> – The advantages of RAID 0 is the increase in performance due to the parallelism in the read and write process.</a:t>
            </a:r>
          </a:p>
        </p:txBody>
      </p:sp>
    </p:spTree>
    <p:extLst>
      <p:ext uri="{BB962C8B-B14F-4D97-AF65-F5344CB8AC3E}">
        <p14:creationId xmlns:p14="http://schemas.microsoft.com/office/powerpoint/2010/main" val="334833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Image result for Raid">
            <a:extLst>
              <a:ext uri="{FF2B5EF4-FFF2-40B4-BE49-F238E27FC236}">
                <a16:creationId xmlns:a16="http://schemas.microsoft.com/office/drawing/2014/main" id="{BF66407B-D5A7-4C92-BC67-B837A4443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" r="4103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2540D-717F-4E97-A107-813E6457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6CCC-F13D-4EB3-850C-C4A74427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RAID 1 is called as Data Mirroring. RAID 1 requires a minimum of two or more Hard Disk drives.</a:t>
            </a:r>
          </a:p>
          <a:p>
            <a:r>
              <a:rPr lang="en-US" sz="1800"/>
              <a:t> – The advantages of RAID 1 are good performance in the read operation as the data is read parallely from several disks.</a:t>
            </a:r>
          </a:p>
        </p:txBody>
      </p:sp>
    </p:spTree>
    <p:extLst>
      <p:ext uri="{BB962C8B-B14F-4D97-AF65-F5344CB8AC3E}">
        <p14:creationId xmlns:p14="http://schemas.microsoft.com/office/powerpoint/2010/main" val="183828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4" name="Picture 6" descr="Image result for Raid 4">
            <a:extLst>
              <a:ext uri="{FF2B5EF4-FFF2-40B4-BE49-F238E27FC236}">
                <a16:creationId xmlns:a16="http://schemas.microsoft.com/office/drawing/2014/main" id="{CEEBF0CA-45BF-4EC1-986E-558FEE83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19" y="1576699"/>
            <a:ext cx="5614835" cy="355138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Raid 4">
            <a:extLst>
              <a:ext uri="{FF2B5EF4-FFF2-40B4-BE49-F238E27FC236}">
                <a16:creationId xmlns:a16="http://schemas.microsoft.com/office/drawing/2014/main" id="{AAB6BF67-2908-4CEC-AA94-65B9343B7E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D1DA2-7DBC-4983-9053-009D3FB9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RAID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30EF6-FA6A-4BF3-8852-2BFD42211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– RAID 4 is a process of independent, whole Block Access in which the data is stored across the number of disks (N-1) and the other disk acts as a dedicated Parity Drive which stores the parity information.</a:t>
            </a:r>
          </a:p>
        </p:txBody>
      </p:sp>
    </p:spTree>
    <p:extLst>
      <p:ext uri="{BB962C8B-B14F-4D97-AF65-F5344CB8AC3E}">
        <p14:creationId xmlns:p14="http://schemas.microsoft.com/office/powerpoint/2010/main" val="3248214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Image result for raid 5">
            <a:extLst>
              <a:ext uri="{FF2B5EF4-FFF2-40B4-BE49-F238E27FC236}">
                <a16:creationId xmlns:a16="http://schemas.microsoft.com/office/drawing/2014/main" id="{733AA70B-DEB9-49F9-89AA-6D9E3E75F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19" y="1878496"/>
            <a:ext cx="5614835" cy="29477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79544F-A58B-4D35-A704-6929E1B5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RAID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576DB-54EC-4281-BF9F-FAC895CC3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RAID 5 – RAID 5 is the process identical to the RAID 4, but the parity is striped across multiple drives in the array. </a:t>
            </a:r>
          </a:p>
          <a:p>
            <a:r>
              <a:rPr lang="en-US" sz="2000"/>
              <a:t>– RAID 5 requires a minimum of 3 hard disk drives for its configuration.</a:t>
            </a:r>
          </a:p>
          <a:p>
            <a:r>
              <a:rPr lang="en-US" sz="2000"/>
              <a:t> – The advantage of RAID 5 is the good read performance due to the parallelism like RAID 0.</a:t>
            </a:r>
          </a:p>
        </p:txBody>
      </p:sp>
    </p:spTree>
    <p:extLst>
      <p:ext uri="{BB962C8B-B14F-4D97-AF65-F5344CB8AC3E}">
        <p14:creationId xmlns:p14="http://schemas.microsoft.com/office/powerpoint/2010/main" val="40378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www.sunadal.co.uk/images/DBMap.gif">
            <a:extLst>
              <a:ext uri="{FF2B5EF4-FFF2-40B4-BE49-F238E27FC236}">
                <a16:creationId xmlns:a16="http://schemas.microsoft.com/office/drawing/2014/main" id="{9FE457D4-8B44-459D-89AD-87454DC84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08319" y="1142999"/>
            <a:ext cx="5614835" cy="46148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38B92-5FF6-4B0E-81A4-0D99B0B1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Advantages of 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EBCA-6158-458D-BB33-BDFC3B73E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 of data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Enforcement of security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Enforcement of development and maintenance standards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Reduction of redundancy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Avoidance of inconsistency across files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Maintenance of integrity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Data independence</a:t>
            </a:r>
          </a:p>
        </p:txBody>
      </p:sp>
      <p:pic>
        <p:nvPicPr>
          <p:cNvPr id="10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B2B2A870-00CE-458D-8E3C-CEAF87DE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6" y="127334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52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029E-E794-4486-B70D-6BA2EDD2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Comparison</a:t>
            </a:r>
          </a:p>
        </p:txBody>
      </p:sp>
      <p:pic>
        <p:nvPicPr>
          <p:cNvPr id="16386" name="Picture 2" descr="Image result for Raid">
            <a:extLst>
              <a:ext uri="{FF2B5EF4-FFF2-40B4-BE49-F238E27FC236}">
                <a16:creationId xmlns:a16="http://schemas.microsoft.com/office/drawing/2014/main" id="{12C57C16-1638-47DB-89D4-4963448304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" y="1307534"/>
            <a:ext cx="11029950" cy="533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20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 descr="Image result for optical storage">
            <a:extLst>
              <a:ext uri="{FF2B5EF4-FFF2-40B4-BE49-F238E27FC236}">
                <a16:creationId xmlns:a16="http://schemas.microsoft.com/office/drawing/2014/main" id="{10FCAFFC-A87A-495B-B081-DBF002F47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19" y="1246827"/>
            <a:ext cx="5614835" cy="42111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90B0CF-1EB3-445F-BE4B-6556A897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Optical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A50E-C9FE-4703-AFD8-8622001CF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700"/>
              <a:t>Optical Storage – Optical Storage is one of the low-cost and reliable storage media used in personal computers for incremental data archiving.</a:t>
            </a:r>
          </a:p>
          <a:p>
            <a:r>
              <a:rPr lang="en-US" sz="1700"/>
              <a:t> – Optical storage are available in any one of the three basic formats like Compact Disk (CD), Digital versatile disk (DVD) and Blue-ray disk (BD). </a:t>
            </a:r>
          </a:p>
          <a:p>
            <a:r>
              <a:rPr lang="en-US" sz="1700"/>
              <a:t>– The capacities and speeds of the optical discs are lower comparing with the Hard Disk Drives and Tape drives.</a:t>
            </a:r>
          </a:p>
        </p:txBody>
      </p:sp>
    </p:spTree>
    <p:extLst>
      <p:ext uri="{BB962C8B-B14F-4D97-AF65-F5344CB8AC3E}">
        <p14:creationId xmlns:p14="http://schemas.microsoft.com/office/powerpoint/2010/main" val="946506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Image result for solid state device">
            <a:extLst>
              <a:ext uri="{FF2B5EF4-FFF2-40B4-BE49-F238E27FC236}">
                <a16:creationId xmlns:a16="http://schemas.microsoft.com/office/drawing/2014/main" id="{D6784764-EA5A-4616-98E0-1841B35EA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" r="-2" b="-2"/>
          <a:stretch/>
        </p:blipFill>
        <p:spPr bwMode="auto">
          <a:xfrm>
            <a:off x="4636008" y="640082"/>
            <a:ext cx="6916329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DE9BD-DD3D-4780-BFD7-5341A68A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/>
              <a:t>Solid State Drives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AA9BC-2DA7-4629-904E-5A11628A3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/>
              <a:t>Solid State Drives – Solid state drives do not contain any moving parts like the magnetic drives. </a:t>
            </a:r>
          </a:p>
          <a:p>
            <a:r>
              <a:rPr lang="en-US" sz="1800"/>
              <a:t>– Solid state drives are also known as flash memory, thumb drives, USB flash drives, Memory Stick, Secure digital cards.</a:t>
            </a:r>
          </a:p>
          <a:p>
            <a:r>
              <a:rPr lang="en-US" sz="1800"/>
              <a:t> – The SSDs are relatively expensive when compared to the other types for their low capacity, but are very convenient for backing up the data.</a:t>
            </a:r>
          </a:p>
        </p:txBody>
      </p:sp>
    </p:spTree>
    <p:extLst>
      <p:ext uri="{BB962C8B-B14F-4D97-AF65-F5344CB8AC3E}">
        <p14:creationId xmlns:p14="http://schemas.microsoft.com/office/powerpoint/2010/main" val="1394766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4679-E4BB-49CF-BD73-E14C6950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FC-AL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DC74-4FAF-4E08-A77F-6E42AAFA6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FC-AL (</a:t>
            </a:r>
            <a:r>
              <a:rPr lang="en-US" dirty="0" err="1"/>
              <a:t>Fibre</a:t>
            </a:r>
            <a:r>
              <a:rPr lang="en-US" dirty="0"/>
              <a:t> Channel Arbitrated Loop) – FC-AL is a </a:t>
            </a:r>
            <a:r>
              <a:rPr lang="en-US" dirty="0" err="1"/>
              <a:t>fibre</a:t>
            </a:r>
            <a:r>
              <a:rPr lang="en-US" dirty="0"/>
              <a:t> channel topology used to connect devices using a loop topology, similar to a token ring network. </a:t>
            </a:r>
          </a:p>
          <a:p>
            <a:r>
              <a:rPr lang="en-US" dirty="0"/>
              <a:t>– A token is used to prevent data from colliding when two or more streams are sent at the same time. FC-AL passes data using one-way loop technique.</a:t>
            </a:r>
          </a:p>
          <a:p>
            <a:r>
              <a:rPr lang="en-US" dirty="0"/>
              <a:t> – FC-AL technology eliminates the expensive </a:t>
            </a:r>
            <a:r>
              <a:rPr lang="en-US" dirty="0" err="1"/>
              <a:t>fibre</a:t>
            </a:r>
            <a:r>
              <a:rPr lang="en-US" dirty="0"/>
              <a:t> channel switches and allows several servers and storage devices to be connected.</a:t>
            </a:r>
          </a:p>
        </p:txBody>
      </p:sp>
    </p:spTree>
    <p:extLst>
      <p:ext uri="{BB962C8B-B14F-4D97-AF65-F5344CB8AC3E}">
        <p14:creationId xmlns:p14="http://schemas.microsoft.com/office/powerpoint/2010/main" val="138821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56399B2-9AC7-4FBF-BF50-C2D2801A8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5997CB-81F0-41CD-887B-77099EFCA6E5}" type="slidenum">
              <a:rPr lang="en-US" altLang="en-US"/>
              <a:pPr/>
              <a:t>5</a:t>
            </a:fld>
            <a:endParaRPr lang="en-US" altLang="en-US" dirty="0"/>
          </a:p>
        </p:txBody>
      </p:sp>
      <p:graphicFrame>
        <p:nvGraphicFramePr>
          <p:cNvPr id="1105922" name="Object 2">
            <a:extLst>
              <a:ext uri="{FF2B5EF4-FFF2-40B4-BE49-F238E27FC236}">
                <a16:creationId xmlns:a16="http://schemas.microsoft.com/office/drawing/2014/main" id="{CAA19C00-2776-498C-9296-14DD7EE789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720427"/>
              </p:ext>
            </p:extLst>
          </p:nvPr>
        </p:nvGraphicFramePr>
        <p:xfrm>
          <a:off x="4638677" y="2804319"/>
          <a:ext cx="2622550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Clip" r:id="rId3" imgW="3946320" imgH="3970080" progId="MS_ClipArt_Gallery.2">
                  <p:embed/>
                </p:oleObj>
              </mc:Choice>
              <mc:Fallback>
                <p:oleObj name="Clip" r:id="rId3" imgW="3946320" imgH="3970080" progId="MS_ClipArt_Gallery.2">
                  <p:embed/>
                  <p:pic>
                    <p:nvPicPr>
                      <p:cNvPr id="1105922" name="Object 2">
                        <a:extLst>
                          <a:ext uri="{FF2B5EF4-FFF2-40B4-BE49-F238E27FC236}">
                            <a16:creationId xmlns:a16="http://schemas.microsoft.com/office/drawing/2014/main" id="{CAA19C00-2776-498C-9296-14DD7EE789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677" y="2804319"/>
                        <a:ext cx="2622550" cy="226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05923" name="Group 3">
            <a:extLst>
              <a:ext uri="{FF2B5EF4-FFF2-40B4-BE49-F238E27FC236}">
                <a16:creationId xmlns:a16="http://schemas.microsoft.com/office/drawing/2014/main" id="{CBA9DE7C-3753-43D1-AE81-7DEB8622E0AB}"/>
              </a:ext>
            </a:extLst>
          </p:cNvPr>
          <p:cNvGrpSpPr>
            <a:grpSpLocks/>
          </p:cNvGrpSpPr>
          <p:nvPr/>
        </p:nvGrpSpPr>
        <p:grpSpPr bwMode="auto">
          <a:xfrm>
            <a:off x="4186237" y="1395413"/>
            <a:ext cx="3268663" cy="1500188"/>
            <a:chOff x="1677" y="879"/>
            <a:chExt cx="2059" cy="945"/>
          </a:xfrm>
        </p:grpSpPr>
        <p:sp>
          <p:nvSpPr>
            <p:cNvPr id="1105924" name="Oval 4">
              <a:extLst>
                <a:ext uri="{FF2B5EF4-FFF2-40B4-BE49-F238E27FC236}">
                  <a16:creationId xmlns:a16="http://schemas.microsoft.com/office/drawing/2014/main" id="{EEBF0D40-F729-437C-8AFB-2D5108D1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" y="879"/>
              <a:ext cx="2059" cy="6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dirty="0">
                  <a:latin typeface="Tahoma" panose="020B0604030504040204" pitchFamily="34" charset="0"/>
                </a:rPr>
                <a:t>Which are our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 lowest/highest margin 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customers ?</a:t>
              </a:r>
              <a:endParaRPr lang="en-US" altLang="en-US" sz="1400" dirty="0"/>
            </a:p>
          </p:txBody>
        </p:sp>
        <p:sp>
          <p:nvSpPr>
            <p:cNvPr id="1105925" name="Line 5">
              <a:extLst>
                <a:ext uri="{FF2B5EF4-FFF2-40B4-BE49-F238E27FC236}">
                  <a16:creationId xmlns:a16="http://schemas.microsoft.com/office/drawing/2014/main" id="{B605C47A-02FE-47A1-9745-C94F9EF0C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1599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05926" name="Group 6">
            <a:extLst>
              <a:ext uri="{FF2B5EF4-FFF2-40B4-BE49-F238E27FC236}">
                <a16:creationId xmlns:a16="http://schemas.microsoft.com/office/drawing/2014/main" id="{2BD3D3C8-2317-474E-8202-BD0A63400421}"/>
              </a:ext>
            </a:extLst>
          </p:cNvPr>
          <p:cNvGrpSpPr>
            <a:grpSpLocks/>
          </p:cNvGrpSpPr>
          <p:nvPr/>
        </p:nvGrpSpPr>
        <p:grpSpPr bwMode="auto">
          <a:xfrm>
            <a:off x="7097712" y="2115026"/>
            <a:ext cx="3795073" cy="1447800"/>
            <a:chOff x="3231" y="1440"/>
            <a:chExt cx="2145" cy="912"/>
          </a:xfrm>
        </p:grpSpPr>
        <p:sp>
          <p:nvSpPr>
            <p:cNvPr id="1105927" name="Oval 7">
              <a:extLst>
                <a:ext uri="{FF2B5EF4-FFF2-40B4-BE49-F238E27FC236}">
                  <a16:creationId xmlns:a16="http://schemas.microsoft.com/office/drawing/2014/main" id="{082F370D-A39A-4AA1-AEAC-EA963B80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440"/>
              <a:ext cx="1776" cy="9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dirty="0">
                  <a:latin typeface="Tahoma" panose="020B0604030504040204" pitchFamily="34" charset="0"/>
                </a:rPr>
                <a:t>Who are my customers 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and what products 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are they buying?</a:t>
              </a:r>
              <a:endParaRPr lang="en-US" altLang="en-US" sz="1400" dirty="0"/>
            </a:p>
          </p:txBody>
        </p:sp>
        <p:sp>
          <p:nvSpPr>
            <p:cNvPr id="1105928" name="Line 8">
              <a:extLst>
                <a:ext uri="{FF2B5EF4-FFF2-40B4-BE49-F238E27FC236}">
                  <a16:creationId xmlns:a16="http://schemas.microsoft.com/office/drawing/2014/main" id="{C21A0F2C-C2BD-41B2-9F9E-E4F6EACA9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1" y="2139"/>
              <a:ext cx="414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05929" name="Group 9">
            <a:extLst>
              <a:ext uri="{FF2B5EF4-FFF2-40B4-BE49-F238E27FC236}">
                <a16:creationId xmlns:a16="http://schemas.microsoft.com/office/drawing/2014/main" id="{E087AFE0-17B7-444B-8D13-AA2F860BD58E}"/>
              </a:ext>
            </a:extLst>
          </p:cNvPr>
          <p:cNvGrpSpPr>
            <a:grpSpLocks/>
          </p:cNvGrpSpPr>
          <p:nvPr/>
        </p:nvGrpSpPr>
        <p:grpSpPr bwMode="auto">
          <a:xfrm>
            <a:off x="7391718" y="4238625"/>
            <a:ext cx="3636963" cy="1239838"/>
            <a:chOff x="3308" y="2688"/>
            <a:chExt cx="2291" cy="781"/>
          </a:xfrm>
        </p:grpSpPr>
        <p:sp>
          <p:nvSpPr>
            <p:cNvPr id="1105930" name="Oval 10">
              <a:extLst>
                <a:ext uri="{FF2B5EF4-FFF2-40B4-BE49-F238E27FC236}">
                  <a16:creationId xmlns:a16="http://schemas.microsoft.com/office/drawing/2014/main" id="{10766C0A-8942-474F-AFFB-53A77FF29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688"/>
              <a:ext cx="1759" cy="7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dirty="0">
                  <a:latin typeface="Tahoma" panose="020B0604030504040204" pitchFamily="34" charset="0"/>
                </a:rPr>
                <a:t>Which customers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 are most likely to go 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to the competition ?</a:t>
              </a:r>
              <a:r>
                <a:rPr lang="en-US" altLang="en-US" sz="1400" dirty="0"/>
                <a:t> </a:t>
              </a:r>
            </a:p>
          </p:txBody>
        </p:sp>
        <p:sp>
          <p:nvSpPr>
            <p:cNvPr id="1105931" name="Line 11">
              <a:extLst>
                <a:ext uri="{FF2B5EF4-FFF2-40B4-BE49-F238E27FC236}">
                  <a16:creationId xmlns:a16="http://schemas.microsoft.com/office/drawing/2014/main" id="{F3A51AF0-19E9-4FC8-9526-8A01EB2D71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08" y="2974"/>
              <a:ext cx="48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05932" name="Group 12">
            <a:extLst>
              <a:ext uri="{FF2B5EF4-FFF2-40B4-BE49-F238E27FC236}">
                <a16:creationId xmlns:a16="http://schemas.microsoft.com/office/drawing/2014/main" id="{F07D6062-5C80-400A-A066-FEBBA7155EDD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5029200"/>
            <a:ext cx="3332163" cy="1730375"/>
            <a:chOff x="1968" y="3168"/>
            <a:chExt cx="2099" cy="1090"/>
          </a:xfrm>
        </p:grpSpPr>
        <p:sp>
          <p:nvSpPr>
            <p:cNvPr id="1105933" name="Oval 13">
              <a:extLst>
                <a:ext uri="{FF2B5EF4-FFF2-40B4-BE49-F238E27FC236}">
                  <a16:creationId xmlns:a16="http://schemas.microsoft.com/office/drawing/2014/main" id="{DAB4A66C-CAF8-4ED1-A105-3C93D6F7E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394"/>
              <a:ext cx="2099" cy="8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dirty="0">
                  <a:latin typeface="Tahoma" panose="020B0604030504040204" pitchFamily="34" charset="0"/>
                </a:rPr>
                <a:t>What impact will 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new products/services </a:t>
              </a:r>
            </a:p>
            <a:p>
              <a:r>
                <a:rPr lang="en-US" altLang="en-US" dirty="0">
                  <a:latin typeface="Tahoma" panose="020B0604030504040204" pitchFamily="34" charset="0"/>
                </a:rPr>
                <a:t>have on revenue 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and margins?</a:t>
              </a:r>
              <a:endParaRPr lang="en-US" altLang="en-US" sz="1400" dirty="0"/>
            </a:p>
          </p:txBody>
        </p:sp>
        <p:sp>
          <p:nvSpPr>
            <p:cNvPr id="1105934" name="Line 14">
              <a:extLst>
                <a:ext uri="{FF2B5EF4-FFF2-40B4-BE49-F238E27FC236}">
                  <a16:creationId xmlns:a16="http://schemas.microsoft.com/office/drawing/2014/main" id="{885767EF-8F9C-4D92-B855-2D2B1CB7C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16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05935" name="Group 15">
            <a:extLst>
              <a:ext uri="{FF2B5EF4-FFF2-40B4-BE49-F238E27FC236}">
                <a16:creationId xmlns:a16="http://schemas.microsoft.com/office/drawing/2014/main" id="{4A14AFBD-3A6E-403F-BB91-D7648264673A}"/>
              </a:ext>
            </a:extLst>
          </p:cNvPr>
          <p:cNvGrpSpPr>
            <a:grpSpLocks/>
          </p:cNvGrpSpPr>
          <p:nvPr/>
        </p:nvGrpSpPr>
        <p:grpSpPr bwMode="auto">
          <a:xfrm>
            <a:off x="787400" y="4027488"/>
            <a:ext cx="3913188" cy="1450975"/>
            <a:chOff x="96" y="2592"/>
            <a:chExt cx="2465" cy="914"/>
          </a:xfrm>
        </p:grpSpPr>
        <p:sp>
          <p:nvSpPr>
            <p:cNvPr id="1105936" name="Oval 16">
              <a:extLst>
                <a:ext uri="{FF2B5EF4-FFF2-40B4-BE49-F238E27FC236}">
                  <a16:creationId xmlns:a16="http://schemas.microsoft.com/office/drawing/2014/main" id="{D82A13F7-4427-4361-AF83-7AC82B2B9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92"/>
              <a:ext cx="2099" cy="91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 dirty="0">
                  <a:latin typeface="Tahoma" panose="020B0604030504040204" pitchFamily="34" charset="0"/>
                </a:rPr>
                <a:t>What product prom-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-</a:t>
              </a:r>
              <a:r>
                <a:rPr lang="en-US" altLang="en-US" dirty="0" err="1">
                  <a:latin typeface="Tahoma" panose="020B0604030504040204" pitchFamily="34" charset="0"/>
                </a:rPr>
                <a:t>otions</a:t>
              </a:r>
              <a:r>
                <a:rPr lang="en-US" altLang="en-US" dirty="0">
                  <a:latin typeface="Tahoma" panose="020B0604030504040204" pitchFamily="34" charset="0"/>
                </a:rPr>
                <a:t> have the biggest </a:t>
              </a:r>
              <a:br>
                <a:rPr lang="en-US" altLang="en-US" dirty="0">
                  <a:latin typeface="Tahoma" panose="020B0604030504040204" pitchFamily="34" charset="0"/>
                </a:rPr>
              </a:br>
              <a:r>
                <a:rPr lang="en-US" altLang="en-US" dirty="0">
                  <a:latin typeface="Tahoma" panose="020B0604030504040204" pitchFamily="34" charset="0"/>
                </a:rPr>
                <a:t>impact on revenue?</a:t>
              </a:r>
              <a:endParaRPr lang="en-US" altLang="en-US" sz="1400" dirty="0"/>
            </a:p>
          </p:txBody>
        </p:sp>
        <p:sp>
          <p:nvSpPr>
            <p:cNvPr id="1105937" name="Line 17">
              <a:extLst>
                <a:ext uri="{FF2B5EF4-FFF2-40B4-BE49-F238E27FC236}">
                  <a16:creationId xmlns:a16="http://schemas.microsoft.com/office/drawing/2014/main" id="{BC141C44-4FC4-47B0-9341-802299466E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6" y="2880"/>
              <a:ext cx="3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5938" name="Group 18">
            <a:extLst>
              <a:ext uri="{FF2B5EF4-FFF2-40B4-BE49-F238E27FC236}">
                <a16:creationId xmlns:a16="http://schemas.microsoft.com/office/drawing/2014/main" id="{AB9B411F-6C71-4A23-9A41-588E35647529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438402"/>
            <a:ext cx="2967038" cy="1196975"/>
            <a:chOff x="288" y="1728"/>
            <a:chExt cx="1869" cy="754"/>
          </a:xfrm>
        </p:grpSpPr>
        <p:sp>
          <p:nvSpPr>
            <p:cNvPr id="1105939" name="Oval 19">
              <a:extLst>
                <a:ext uri="{FF2B5EF4-FFF2-40B4-BE49-F238E27FC236}">
                  <a16:creationId xmlns:a16="http://schemas.microsoft.com/office/drawing/2014/main" id="{4D20F213-FFEA-448B-BD0D-A724725B8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28"/>
              <a:ext cx="1536" cy="7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r>
                <a:rPr lang="en-US" altLang="en-US">
                  <a:latin typeface="Tahoma" panose="020B0604030504040204" pitchFamily="34" charset="0"/>
                </a:rPr>
                <a:t>What is the most </a:t>
              </a:r>
              <a:br>
                <a:rPr lang="en-US" altLang="en-US">
                  <a:latin typeface="Tahoma" panose="020B0604030504040204" pitchFamily="34" charset="0"/>
                </a:rPr>
              </a:br>
              <a:r>
                <a:rPr lang="en-US" altLang="en-US">
                  <a:latin typeface="Tahoma" panose="020B0604030504040204" pitchFamily="34" charset="0"/>
                </a:rPr>
                <a:t>effective distribution </a:t>
              </a:r>
              <a:br>
                <a:rPr lang="en-US" altLang="en-US">
                  <a:latin typeface="Tahoma" panose="020B0604030504040204" pitchFamily="34" charset="0"/>
                </a:rPr>
              </a:br>
              <a:r>
                <a:rPr lang="en-US" altLang="en-US">
                  <a:latin typeface="Tahoma" panose="020B0604030504040204" pitchFamily="34" charset="0"/>
                </a:rPr>
                <a:t>channel?</a:t>
              </a:r>
              <a:endParaRPr lang="en-US" altLang="en-US" sz="1400"/>
            </a:p>
          </p:txBody>
        </p:sp>
        <p:sp>
          <p:nvSpPr>
            <p:cNvPr id="1105940" name="Line 20">
              <a:extLst>
                <a:ext uri="{FF2B5EF4-FFF2-40B4-BE49-F238E27FC236}">
                  <a16:creationId xmlns:a16="http://schemas.microsoft.com/office/drawing/2014/main" id="{68919CF2-5FD8-45A3-BBA0-563C9DB97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7" y="2167"/>
              <a:ext cx="24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05941" name="Rectangle 21">
            <a:extLst>
              <a:ext uri="{FF2B5EF4-FFF2-40B4-BE49-F238E27FC236}">
                <a16:creationId xmlns:a16="http://schemas.microsoft.com/office/drawing/2014/main" id="{D02D65BF-CE10-4985-B776-8FD68D39B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1050926"/>
          </a:xfrm>
        </p:spPr>
        <p:txBody>
          <a:bodyPr/>
          <a:lstStyle/>
          <a:p>
            <a:r>
              <a:rPr lang="en-US" altLang="en-US" sz="4000" dirty="0"/>
              <a:t>A producer wants to know….</a:t>
            </a:r>
            <a:endParaRPr lang="en-US" altLang="en-US" dirty="0"/>
          </a:p>
        </p:txBody>
      </p:sp>
      <p:pic>
        <p:nvPicPr>
          <p:cNvPr id="23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99DA7552-829A-4D2A-9EB5-804F9D7A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5167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A2E7-57FF-4B41-A2B4-2A59C2A1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260A-5ED7-4301-B4E6-DA226BD30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dirty="0"/>
              <a:t>A single, complete and consistent store of data obtained from a variety of different sources made available to end users in a what they can understand and use in a business context.</a:t>
            </a:r>
          </a:p>
          <a:p>
            <a:pPr algn="just"/>
            <a:r>
              <a:rPr lang="en-US" altLang="en-US" dirty="0"/>
              <a:t>A </a:t>
            </a:r>
            <a:r>
              <a:rPr lang="en-US" altLang="en-US" dirty="0">
                <a:solidFill>
                  <a:schemeClr val="accent2"/>
                </a:solidFill>
              </a:rPr>
              <a:t>process</a:t>
            </a:r>
            <a:r>
              <a:rPr lang="en-US" altLang="en-US" dirty="0"/>
              <a:t> of transforming </a:t>
            </a:r>
            <a:r>
              <a:rPr lang="en-US" altLang="en-US" dirty="0">
                <a:solidFill>
                  <a:srgbClr val="FF99FF"/>
                </a:solidFill>
              </a:rPr>
              <a:t>data</a:t>
            </a:r>
            <a:r>
              <a:rPr lang="en-US" altLang="en-US" dirty="0"/>
              <a:t> into </a:t>
            </a:r>
            <a:r>
              <a:rPr lang="en-US" altLang="en-US" dirty="0">
                <a:solidFill>
                  <a:srgbClr val="FF99FF"/>
                </a:solidFill>
              </a:rPr>
              <a:t>information </a:t>
            </a:r>
            <a:r>
              <a:rPr lang="en-US" altLang="en-US" dirty="0"/>
              <a:t>and making it available to users in a timely enough manner to make a difference.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80F54E35-B348-42B2-82B0-793A2954F070}"/>
              </a:ext>
            </a:extLst>
          </p:cNvPr>
          <p:cNvGrpSpPr>
            <a:grpSpLocks/>
          </p:cNvGrpSpPr>
          <p:nvPr/>
        </p:nvGrpSpPr>
        <p:grpSpPr bwMode="auto">
          <a:xfrm>
            <a:off x="4354830" y="4020034"/>
            <a:ext cx="2409825" cy="2472841"/>
            <a:chOff x="3360" y="1440"/>
            <a:chExt cx="2046" cy="2545"/>
          </a:xfrm>
        </p:grpSpPr>
        <p:graphicFrame>
          <p:nvGraphicFramePr>
            <p:cNvPr id="9" name="Object 7">
              <a:extLst>
                <a:ext uri="{FF2B5EF4-FFF2-40B4-BE49-F238E27FC236}">
                  <a16:creationId xmlns:a16="http://schemas.microsoft.com/office/drawing/2014/main" id="{2ADB7B42-2B89-4023-9F4B-DE4382C41D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3962799"/>
                </p:ext>
              </p:extLst>
            </p:nvPr>
          </p:nvGraphicFramePr>
          <p:xfrm>
            <a:off x="3408" y="1872"/>
            <a:ext cx="1824" cy="1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1" name="Clip" r:id="rId3" imgW="894960" imgH="880200" progId="MS_ClipArt_Gallery.2">
                    <p:embed/>
                  </p:oleObj>
                </mc:Choice>
                <mc:Fallback>
                  <p:oleObj name="Clip" r:id="rId3" imgW="894960" imgH="880200" progId="MS_ClipArt_Gallery.2">
                    <p:embed/>
                    <p:pic>
                      <p:nvPicPr>
                        <p:cNvPr id="832519" name="Object 7">
                          <a:extLst>
                            <a:ext uri="{FF2B5EF4-FFF2-40B4-BE49-F238E27FC236}">
                              <a16:creationId xmlns:a16="http://schemas.microsoft.com/office/drawing/2014/main" id="{FA85ECFC-29AB-4243-B42E-162568468A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872"/>
                          <a:ext cx="1824" cy="17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449C92F9-4D05-404F-8440-D7EE8985C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3658"/>
              <a:ext cx="5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800">
                  <a:solidFill>
                    <a:schemeClr val="tx1"/>
                  </a:solidFill>
                  <a:latin typeface="Tahoma" panose="020B0604030504040204" pitchFamily="34" charset="0"/>
                </a:rPr>
                <a:t>Data</a:t>
              </a:r>
              <a:endParaRPr lang="en-US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E1827648-B564-45F5-ADD1-AC49CF630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440"/>
              <a:ext cx="1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800" dirty="0">
                  <a:solidFill>
                    <a:schemeClr val="tx1"/>
                  </a:solidFill>
                  <a:latin typeface="Tahoma" panose="020B0604030504040204" pitchFamily="34" charset="0"/>
                </a:rPr>
                <a:t>Information</a:t>
              </a:r>
              <a:endParaRPr lang="en-US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341851BD-E071-417C-B710-498DC6D4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61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Data Mart and Types of Data Marts">
            <a:extLst>
              <a:ext uri="{FF2B5EF4-FFF2-40B4-BE49-F238E27FC236}">
                <a16:creationId xmlns:a16="http://schemas.microsoft.com/office/drawing/2014/main" id="{A4974401-732B-460D-9673-28A8845E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7" y="587782"/>
            <a:ext cx="5941068" cy="57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FFF15C-9DD3-4F67-B6C8-9FED5A49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/>
              <a:t>Data Mart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0B97-34B7-4B4F-86E8-F47C9DD7B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421" y="218119"/>
            <a:ext cx="4008101" cy="683608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Data mart can be defined as the subset of data warehouse of an organization which is limited to a specific business unit or group of users. It is a subject-oriented database and is also known as High Performance Query Structures (HPQS).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379BB570-F687-4162-A7E2-3EEDF34A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0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233D-78B6-4BEF-AA79-40E58F99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Data Marts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4BED3-949C-47D8-B428-1F14ACC31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the data to be accessed in lesser time</a:t>
            </a:r>
          </a:p>
          <a:p>
            <a:r>
              <a:rPr lang="en-US" dirty="0"/>
              <a:t>Cost-efficient alternative to the bulky data warehouse</a:t>
            </a:r>
          </a:p>
          <a:p>
            <a:r>
              <a:rPr lang="en-US" dirty="0"/>
              <a:t>Easy to use as designed according to the needs of specific user group</a:t>
            </a:r>
          </a:p>
          <a:p>
            <a:r>
              <a:rPr lang="en-US" dirty="0"/>
              <a:t>Fastens the business processes.</a:t>
            </a:r>
          </a:p>
          <a:p>
            <a:endParaRPr lang="en-US" dirty="0"/>
          </a:p>
        </p:txBody>
      </p:sp>
      <p:pic>
        <p:nvPicPr>
          <p:cNvPr id="4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7CA2C0AD-C49C-4336-92DA-C36833AE5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9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959F3A3-7C34-4378-95BE-5820B7140F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B7A56D-CC0E-4E6A-BEF7-53EA911F6F41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090562" name="Rectangle 2">
            <a:extLst>
              <a:ext uri="{FF2B5EF4-FFF2-40B4-BE49-F238E27FC236}">
                <a16:creationId xmlns:a16="http://schemas.microsoft.com/office/drawing/2014/main" id="{9A0539BB-797E-4C06-9920-9CACC2330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works with Warehouse Data</a:t>
            </a:r>
          </a:p>
        </p:txBody>
      </p:sp>
      <p:sp>
        <p:nvSpPr>
          <p:cNvPr id="1090563" name="Rectangle 3">
            <a:extLst>
              <a:ext uri="{FF2B5EF4-FFF2-40B4-BE49-F238E27FC236}">
                <a16:creationId xmlns:a16="http://schemas.microsoft.com/office/drawing/2014/main" id="{EDD0BEE6-0BBB-4067-AADF-F593A3AFD00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029200" y="1752600"/>
            <a:ext cx="5384800" cy="1295400"/>
          </a:xfrm>
        </p:spPr>
        <p:txBody>
          <a:bodyPr/>
          <a:lstStyle/>
          <a:p>
            <a:r>
              <a:rPr lang="en-US" altLang="en-US" dirty="0"/>
              <a:t>Data Warehousing provides the Enterprise with a memory</a:t>
            </a:r>
          </a:p>
          <a:p>
            <a:endParaRPr lang="en-US" altLang="en-US" dirty="0"/>
          </a:p>
        </p:txBody>
      </p:sp>
      <p:graphicFrame>
        <p:nvGraphicFramePr>
          <p:cNvPr id="1090564" name="Object 4">
            <a:extLst>
              <a:ext uri="{FF2B5EF4-FFF2-40B4-BE49-F238E27FC236}">
                <a16:creationId xmlns:a16="http://schemas.microsoft.com/office/drawing/2014/main" id="{A14F24C0-2540-46BF-B157-4047E13E7C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1752600"/>
          <a:ext cx="2541588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Clip" r:id="rId3" imgW="3216960" imgH="3951360" progId="MS_ClipArt_Gallery.2">
                  <p:embed/>
                </p:oleObj>
              </mc:Choice>
              <mc:Fallback>
                <p:oleObj name="Clip" r:id="rId3" imgW="3216960" imgH="3951360" progId="MS_ClipArt_Gallery.2">
                  <p:embed/>
                  <p:pic>
                    <p:nvPicPr>
                      <p:cNvPr id="1090564" name="Object 4">
                        <a:extLst>
                          <a:ext uri="{FF2B5EF4-FFF2-40B4-BE49-F238E27FC236}">
                            <a16:creationId xmlns:a16="http://schemas.microsoft.com/office/drawing/2014/main" id="{A14F24C0-2540-46BF-B157-4047E13E7C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752600"/>
                        <a:ext cx="2541588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0565" name="Object 5">
            <a:extLst>
              <a:ext uri="{FF2B5EF4-FFF2-40B4-BE49-F238E27FC236}">
                <a16:creationId xmlns:a16="http://schemas.microsoft.com/office/drawing/2014/main" id="{03BECBC6-80B4-485D-A577-D04E0494F98E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7239000" y="3254376"/>
          <a:ext cx="297180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Clip" r:id="rId5" imgW="3941280" imgH="3926880" progId="MS_ClipArt_Gallery.2">
                  <p:embed/>
                </p:oleObj>
              </mc:Choice>
              <mc:Fallback>
                <p:oleObj name="Clip" r:id="rId5" imgW="3941280" imgH="3926880" progId="MS_ClipArt_Gallery.2">
                  <p:embed/>
                  <p:pic>
                    <p:nvPicPr>
                      <p:cNvPr id="1090565" name="Object 5">
                        <a:extLst>
                          <a:ext uri="{FF2B5EF4-FFF2-40B4-BE49-F238E27FC236}">
                            <a16:creationId xmlns:a16="http://schemas.microsoft.com/office/drawing/2014/main" id="{03BECBC6-80B4-485D-A577-D04E0494F9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254376"/>
                        <a:ext cx="2971800" cy="296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0566" name="Rectangle 6">
            <a:extLst>
              <a:ext uri="{FF2B5EF4-FFF2-40B4-BE49-F238E27FC236}">
                <a16:creationId xmlns:a16="http://schemas.microsoft.com/office/drawing/2014/main" id="{C6661BB2-AA65-4AF5-BAE4-D5CFBF70D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953000"/>
            <a:ext cx="4800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dirty="0"/>
              <a:t>Data Mining provides the Enterprise with intelligence</a:t>
            </a:r>
          </a:p>
          <a:p>
            <a:endParaRPr lang="en-US" altLang="en-US" dirty="0"/>
          </a:p>
        </p:txBody>
      </p:sp>
      <p:pic>
        <p:nvPicPr>
          <p:cNvPr id="8" name="Picture 2" descr="http://indiaeducationdiary.in/wp-content/uploads/2017/11/UPES-New-Logo.png">
            <a:extLst>
              <a:ext uri="{FF2B5EF4-FFF2-40B4-BE49-F238E27FC236}">
                <a16:creationId xmlns:a16="http://schemas.microsoft.com/office/drawing/2014/main" id="{F66D5CEF-876A-44FE-9FB4-5BACD08B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00" y="285750"/>
            <a:ext cx="21656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75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3" grpId="0" build="p" autoUpdateAnimBg="0" advAuto="0"/>
      <p:bldP spid="1090566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1648</Words>
  <Application>Microsoft Office PowerPoint</Application>
  <PresentationFormat>Widescreen</PresentationFormat>
  <Paragraphs>152</Paragraphs>
  <Slides>43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Monotype Sorts</vt:lpstr>
      <vt:lpstr>Tahoma</vt:lpstr>
      <vt:lpstr>Times New Roman</vt:lpstr>
      <vt:lpstr>Verdana</vt:lpstr>
      <vt:lpstr>Office Theme</vt:lpstr>
      <vt:lpstr>Clip</vt:lpstr>
      <vt:lpstr>Introduction to IT infrastructure and Landscape (CSIT1001)</vt:lpstr>
      <vt:lpstr>Unit-I (Syllabus)</vt:lpstr>
      <vt:lpstr>PowerPoint Presentation</vt:lpstr>
      <vt:lpstr>Advantages of  database </vt:lpstr>
      <vt:lpstr>A producer wants to know….</vt:lpstr>
      <vt:lpstr>Data warehouse</vt:lpstr>
      <vt:lpstr>Data Mart</vt:lpstr>
      <vt:lpstr>Benefits of Data Marts </vt:lpstr>
      <vt:lpstr>Data Mining works with Warehouse Data</vt:lpstr>
      <vt:lpstr>Information Technology</vt:lpstr>
      <vt:lpstr>Career Opportunities</vt:lpstr>
      <vt:lpstr>Career Opportunities</vt:lpstr>
      <vt:lpstr>The Evolution of Modern Technology</vt:lpstr>
      <vt:lpstr>Defining Information</vt:lpstr>
      <vt:lpstr>What Counts as information </vt:lpstr>
      <vt:lpstr>Methods for conveying information</vt:lpstr>
      <vt:lpstr>Defining Information Technology</vt:lpstr>
      <vt:lpstr>IT Example: Cellular Telephony</vt:lpstr>
      <vt:lpstr>IT Example: Wireless Internet</vt:lpstr>
      <vt:lpstr>IT in Society (people)</vt:lpstr>
      <vt:lpstr>IT in Society (business)</vt:lpstr>
      <vt:lpstr>IT Revolution in India</vt:lpstr>
      <vt:lpstr>Storage Network Technology</vt:lpstr>
      <vt:lpstr>           Storage Network General Overview</vt:lpstr>
      <vt:lpstr>PowerPoint Presentation</vt:lpstr>
      <vt:lpstr>Types of Storage</vt:lpstr>
      <vt:lpstr>PowerPoint Presentation</vt:lpstr>
      <vt:lpstr>Types of Storage</vt:lpstr>
      <vt:lpstr>How Computer Networks connect and work</vt:lpstr>
      <vt:lpstr>Input/output and Storage</vt:lpstr>
      <vt:lpstr>storage</vt:lpstr>
      <vt:lpstr>Storage Devices and Technologies</vt:lpstr>
      <vt:lpstr>Raid</vt:lpstr>
      <vt:lpstr>PowerPoint Presentation</vt:lpstr>
      <vt:lpstr>Raid types</vt:lpstr>
      <vt:lpstr>Raid 0</vt:lpstr>
      <vt:lpstr>Raid 1</vt:lpstr>
      <vt:lpstr>RAID 4</vt:lpstr>
      <vt:lpstr>RAID 5</vt:lpstr>
      <vt:lpstr>Raid Comparison</vt:lpstr>
      <vt:lpstr>Optical Storage</vt:lpstr>
      <vt:lpstr>Solid State Drives</vt:lpstr>
      <vt:lpstr>FC-AL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IT infrastructure and Landscape (CSIT1001)</dc:title>
  <dc:creator>Amar Shukla</dc:creator>
  <cp:lastModifiedBy>Amar Shukla</cp:lastModifiedBy>
  <cp:revision>32</cp:revision>
  <dcterms:created xsi:type="dcterms:W3CDTF">2018-01-09T04:41:37Z</dcterms:created>
  <dcterms:modified xsi:type="dcterms:W3CDTF">2018-01-18T09:50:54Z</dcterms:modified>
</cp:coreProperties>
</file>